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3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669C6-63E0-41DA-BD5C-3BFE7D2C4EE7}" type="datetimeFigureOut">
              <a:rPr lang="fa-IR" smtClean="0"/>
              <a:t>11/12/1441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85D3-BFAE-4226-8ED2-B54C43F5B584}" type="slidenum">
              <a:rPr lang="fa-IR" smtClean="0"/>
              <a:t>‹#›</a:t>
            </a:fld>
            <a:endParaRPr lang="fa-I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06075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669C6-63E0-41DA-BD5C-3BFE7D2C4EE7}" type="datetimeFigureOut">
              <a:rPr lang="fa-IR" smtClean="0"/>
              <a:t>11/12/1441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85D3-BFAE-4226-8ED2-B54C43F5B58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923233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669C6-63E0-41DA-BD5C-3BFE7D2C4EE7}" type="datetimeFigureOut">
              <a:rPr lang="fa-IR" smtClean="0"/>
              <a:t>11/12/1441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85D3-BFAE-4226-8ED2-B54C43F5B58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703591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669C6-63E0-41DA-BD5C-3BFE7D2C4EE7}" type="datetimeFigureOut">
              <a:rPr lang="fa-IR" smtClean="0"/>
              <a:t>11/12/1441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85D3-BFAE-4226-8ED2-B54C43F5B584}" type="slidenum">
              <a:rPr lang="fa-IR" smtClean="0"/>
              <a:t>‹#›</a:t>
            </a:fld>
            <a:endParaRPr lang="fa-I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32735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669C6-63E0-41DA-BD5C-3BFE7D2C4EE7}" type="datetimeFigureOut">
              <a:rPr lang="fa-IR" smtClean="0"/>
              <a:t>11/12/1441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85D3-BFAE-4226-8ED2-B54C43F5B58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425663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669C6-63E0-41DA-BD5C-3BFE7D2C4EE7}" type="datetimeFigureOut">
              <a:rPr lang="fa-IR" smtClean="0"/>
              <a:t>11/12/1441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85D3-BFAE-4226-8ED2-B54C43F5B584}" type="slidenum">
              <a:rPr lang="fa-IR" smtClean="0"/>
              <a:t>‹#›</a:t>
            </a:fld>
            <a:endParaRPr lang="fa-I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54243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669C6-63E0-41DA-BD5C-3BFE7D2C4EE7}" type="datetimeFigureOut">
              <a:rPr lang="fa-IR" smtClean="0"/>
              <a:t>11/12/1441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85D3-BFAE-4226-8ED2-B54C43F5B58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452295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669C6-63E0-41DA-BD5C-3BFE7D2C4EE7}" type="datetimeFigureOut">
              <a:rPr lang="fa-IR" smtClean="0"/>
              <a:t>11/12/1441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85D3-BFAE-4226-8ED2-B54C43F5B58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860858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669C6-63E0-41DA-BD5C-3BFE7D2C4EE7}" type="datetimeFigureOut">
              <a:rPr lang="fa-IR" smtClean="0"/>
              <a:t>11/12/1441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85D3-BFAE-4226-8ED2-B54C43F5B58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635691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669C6-63E0-41DA-BD5C-3BFE7D2C4EE7}" type="datetimeFigureOut">
              <a:rPr lang="fa-IR" smtClean="0"/>
              <a:t>11/12/1441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85D3-BFAE-4226-8ED2-B54C43F5B58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433192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669C6-63E0-41DA-BD5C-3BFE7D2C4EE7}" type="datetimeFigureOut">
              <a:rPr lang="fa-IR" smtClean="0"/>
              <a:t>11/12/1441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85D3-BFAE-4226-8ED2-B54C43F5B58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714100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669C6-63E0-41DA-BD5C-3BFE7D2C4EE7}" type="datetimeFigureOut">
              <a:rPr lang="fa-IR" smtClean="0"/>
              <a:t>11/12/1441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85D3-BFAE-4226-8ED2-B54C43F5B58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527878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669C6-63E0-41DA-BD5C-3BFE7D2C4EE7}" type="datetimeFigureOut">
              <a:rPr lang="fa-IR" smtClean="0"/>
              <a:t>11/12/1441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85D3-BFAE-4226-8ED2-B54C43F5B58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218523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669C6-63E0-41DA-BD5C-3BFE7D2C4EE7}" type="datetimeFigureOut">
              <a:rPr lang="fa-IR" smtClean="0"/>
              <a:t>11/12/1441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85D3-BFAE-4226-8ED2-B54C43F5B58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32285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669C6-63E0-41DA-BD5C-3BFE7D2C4EE7}" type="datetimeFigureOut">
              <a:rPr lang="fa-IR" smtClean="0"/>
              <a:t>11/12/1441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85D3-BFAE-4226-8ED2-B54C43F5B58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819865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669C6-63E0-41DA-BD5C-3BFE7D2C4EE7}" type="datetimeFigureOut">
              <a:rPr lang="fa-IR" smtClean="0"/>
              <a:t>11/12/1441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85D3-BFAE-4226-8ED2-B54C43F5B58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030184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669C6-63E0-41DA-BD5C-3BFE7D2C4EE7}" type="datetimeFigureOut">
              <a:rPr lang="fa-IR" smtClean="0"/>
              <a:t>11/12/1441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85D3-BFAE-4226-8ED2-B54C43F5B58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65224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51669C6-63E0-41DA-BD5C-3BFE7D2C4EE7}" type="datetimeFigureOut">
              <a:rPr lang="fa-IR" smtClean="0"/>
              <a:t>11/12/1441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56F85D3-BFAE-4226-8ED2-B54C43F5B58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385366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xStyles>
    <p:titleStyle>
      <a:lvl1pPr algn="l" defTabSz="457200" rtl="1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7572" y="262759"/>
            <a:ext cx="9144000" cy="756744"/>
          </a:xfrm>
        </p:spPr>
        <p:txBody>
          <a:bodyPr>
            <a:normAutofit/>
          </a:bodyPr>
          <a:lstStyle/>
          <a:p>
            <a:pPr algn="ctr"/>
            <a:r>
              <a:rPr lang="fa-IR" sz="3600" dirty="0" smtClean="0">
                <a:solidFill>
                  <a:schemeClr val="accent1">
                    <a:lumMod val="50000"/>
                  </a:schemeClr>
                </a:solidFill>
                <a:cs typeface="2  Majid Shadow" panose="00000400000000000000" pitchFamily="2" charset="-78"/>
              </a:rPr>
              <a:t>بسم الله الرحمن الرحیم</a:t>
            </a:r>
            <a:endParaRPr lang="fa-IR" sz="3600" dirty="0">
              <a:solidFill>
                <a:schemeClr val="accent1">
                  <a:lumMod val="50000"/>
                </a:schemeClr>
              </a:solidFill>
              <a:cs typeface="2  Majid Shadow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7572" y="1183765"/>
            <a:ext cx="9144000" cy="472965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fa-IR" sz="6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 </a:t>
            </a:r>
            <a:r>
              <a:rPr lang="fa-IR" sz="6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cs typeface="2  Arshia" panose="00000400000000000000" pitchFamily="2" charset="-78"/>
              </a:rPr>
              <a:t>گزارش صبحگاهی پزشکی خانواده</a:t>
            </a:r>
          </a:p>
          <a:p>
            <a:pPr algn="ctr"/>
            <a:r>
              <a:rPr lang="fa-IR" sz="4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cs typeface="2  Arshia" panose="00000400000000000000" pitchFamily="2" charset="-78"/>
              </a:rPr>
              <a:t>استاد راهنما: جناب آقای دکتر رضایی</a:t>
            </a:r>
          </a:p>
          <a:p>
            <a:pPr algn="ctr"/>
            <a:r>
              <a:rPr lang="fa-IR" sz="4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cs typeface="2  Arshia" panose="00000400000000000000" pitchFamily="2" charset="-78"/>
              </a:rPr>
              <a:t>ارایه دهنده: دکتر امید فردین مهر – دستیار پزشکی خانواده</a:t>
            </a:r>
          </a:p>
          <a:p>
            <a:pPr algn="ctr"/>
            <a:endParaRPr lang="fa-IR" sz="440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  <a:reflection blurRad="6350" stA="55000" endA="300" endPos="45500" dir="5400000" sy="-100000" algn="bl" rotWithShape="0"/>
              </a:effectLst>
              <a:cs typeface="2  Arshi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052256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1650124"/>
            <a:ext cx="10656450" cy="4344275"/>
          </a:xfrm>
        </p:spPr>
        <p:txBody>
          <a:bodyPr>
            <a:normAutofit/>
          </a:bodyPr>
          <a:lstStyle/>
          <a:p>
            <a:pPr algn="r"/>
            <a:r>
              <a:rPr lang="fa-IR" sz="2400" dirty="0" smtClean="0">
                <a:solidFill>
                  <a:schemeClr val="bg2">
                    <a:lumMod val="50000"/>
                  </a:schemeClr>
                </a:solidFill>
              </a:rPr>
              <a:t>عفونت سیستم ادراری</a:t>
            </a:r>
            <a:br>
              <a:rPr lang="fa-IR" sz="24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fa-IR" sz="2400" dirty="0" smtClean="0">
                <a:solidFill>
                  <a:schemeClr val="bg2">
                    <a:lumMod val="50000"/>
                  </a:schemeClr>
                </a:solidFill>
              </a:rPr>
              <a:t>دیابت</a:t>
            </a:r>
            <a:br>
              <a:rPr lang="fa-IR" sz="24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fa-IR" sz="2400" dirty="0" smtClean="0">
                <a:solidFill>
                  <a:schemeClr val="bg2">
                    <a:lumMod val="50000"/>
                  </a:schemeClr>
                </a:solidFill>
              </a:rPr>
              <a:t>یبوست</a:t>
            </a:r>
            <a:br>
              <a:rPr lang="fa-IR" sz="24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fa-IR" sz="2400" dirty="0" smtClean="0">
                <a:solidFill>
                  <a:schemeClr val="bg2">
                    <a:lumMod val="50000"/>
                  </a:schemeClr>
                </a:solidFill>
              </a:rPr>
              <a:t>ناهنجاریهای سساختاری آناتومیکی</a:t>
            </a:r>
            <a:br>
              <a:rPr lang="fa-IR" sz="24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fa-IR" sz="2400" dirty="0" smtClean="0">
                <a:solidFill>
                  <a:schemeClr val="bg2">
                    <a:lumMod val="50000"/>
                  </a:schemeClr>
                </a:solidFill>
              </a:rPr>
              <a:t>عفونت کرمک</a:t>
            </a:r>
            <a:br>
              <a:rPr lang="fa-IR" sz="24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fa-IR" sz="2400" dirty="0" smtClean="0">
                <a:solidFill>
                  <a:schemeClr val="bg2">
                    <a:lumMod val="50000"/>
                  </a:schemeClr>
                </a:solidFill>
              </a:rPr>
              <a:t>مشکلات نورولوژیک نوشیدن آب ومایعات به مقدار زیاد</a:t>
            </a:r>
            <a:br>
              <a:rPr lang="fa-IR" sz="24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fa-IR" sz="2400" dirty="0" smtClean="0">
                <a:solidFill>
                  <a:schemeClr val="bg2">
                    <a:lumMod val="50000"/>
                  </a:schemeClr>
                </a:solidFill>
              </a:rPr>
              <a:t>الگوی خواب</a:t>
            </a:r>
            <a:br>
              <a:rPr lang="fa-IR" sz="24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fa-IR" sz="2400" dirty="0" smtClean="0">
                <a:solidFill>
                  <a:schemeClr val="bg2">
                    <a:lumMod val="50000"/>
                  </a:schemeClr>
                </a:solidFill>
              </a:rPr>
              <a:t>استرس</a:t>
            </a:r>
            <a:br>
              <a:rPr lang="fa-IR" sz="24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fa-IR" sz="2400" dirty="0" smtClean="0">
                <a:solidFill>
                  <a:schemeClr val="bg2">
                    <a:lumMod val="50000"/>
                  </a:schemeClr>
                </a:solidFill>
              </a:rPr>
              <a:t>صرع</a:t>
            </a:r>
            <a:br>
              <a:rPr lang="fa-IR" sz="24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fa-IR" sz="2400" dirty="0" smtClean="0">
                <a:solidFill>
                  <a:schemeClr val="bg2">
                    <a:lumMod val="50000"/>
                  </a:schemeClr>
                </a:solidFill>
              </a:rPr>
              <a:t>و...</a:t>
            </a:r>
            <a:br>
              <a:rPr lang="fa-IR" sz="2400" dirty="0" smtClean="0">
                <a:solidFill>
                  <a:schemeClr val="bg2">
                    <a:lumMod val="50000"/>
                  </a:schemeClr>
                </a:solidFill>
              </a:rPr>
            </a:br>
            <a:endParaRPr lang="fa-IR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1"/>
            <a:ext cx="10656450" cy="11324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a-IR" sz="4400" dirty="0" smtClean="0">
                <a:cs typeface="2  Arshia" panose="00000400000000000000" pitchFamily="2" charset="-78"/>
              </a:rPr>
              <a:t>تشخیص های افتراقی:</a:t>
            </a:r>
            <a:endParaRPr lang="fa-IR" sz="4400" dirty="0">
              <a:cs typeface="2  Arshi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37036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1818289"/>
            <a:ext cx="11034822" cy="1954925"/>
          </a:xfrm>
        </p:spPr>
        <p:txBody>
          <a:bodyPr/>
          <a:lstStyle/>
          <a:p>
            <a:pPr algn="ctr"/>
            <a:r>
              <a:rPr lang="fa-IR" dirty="0" smtClean="0">
                <a:solidFill>
                  <a:schemeClr val="tx1">
                    <a:lumMod val="95000"/>
                  </a:schemeClr>
                </a:solidFill>
              </a:rPr>
              <a:t>باتشکر از توجه شما</a:t>
            </a:r>
            <a:endParaRPr lang="fa-IR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162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6267" y="168167"/>
            <a:ext cx="9006325" cy="28062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a-IR" sz="3200" dirty="0" smtClean="0">
                <a:cs typeface="+mj-cs"/>
              </a:rPr>
              <a:t>بیمار پسربچه ی 6 ساله که همراه با مادرش به </a:t>
            </a:r>
          </a:p>
          <a:p>
            <a:pPr marL="0" indent="0">
              <a:buNone/>
            </a:pPr>
            <a:r>
              <a:rPr lang="fa-IR" sz="3200" dirty="0" smtClean="0">
                <a:cs typeface="+mj-cs"/>
              </a:rPr>
              <a:t>درمانگاه مراجعه کرده و از حدود 2 ماه پیش دچار </a:t>
            </a:r>
          </a:p>
          <a:p>
            <a:pPr marL="0" indent="0">
              <a:buNone/>
            </a:pPr>
            <a:r>
              <a:rPr lang="fa-IR" sz="3200" dirty="0" smtClean="0">
                <a:cs typeface="+mj-cs"/>
              </a:rPr>
              <a:t>شب ادراری شده است.</a:t>
            </a:r>
            <a:endParaRPr lang="fa-IR" sz="32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211715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3412" y="486103"/>
            <a:ext cx="8534400" cy="48741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a-IR" sz="2400" dirty="0" smtClean="0">
                <a:cs typeface="+mj-cs"/>
              </a:rPr>
              <a:t>م</a:t>
            </a:r>
            <a:r>
              <a:rPr lang="fa-IR" sz="2400" dirty="0" smtClean="0">
                <a:cs typeface="+mj-cs"/>
              </a:rPr>
              <a:t>شکل </a:t>
            </a:r>
            <a:r>
              <a:rPr lang="fa-IR" sz="2400" dirty="0" smtClean="0">
                <a:cs typeface="+mj-cs"/>
              </a:rPr>
              <a:t>بیمار به گفته ی مادرش از حدود 2 ماه پیش شروع شده </a:t>
            </a:r>
            <a:endParaRPr lang="fa-IR" sz="2400" dirty="0" smtClean="0">
              <a:cs typeface="+mj-cs"/>
            </a:endParaRPr>
          </a:p>
          <a:p>
            <a:pPr marL="0" indent="0">
              <a:buNone/>
            </a:pPr>
            <a:r>
              <a:rPr lang="fa-IR" sz="2400" dirty="0" smtClean="0">
                <a:cs typeface="+mj-cs"/>
              </a:rPr>
              <a:t>و در </a:t>
            </a:r>
            <a:r>
              <a:rPr lang="fa-IR" sz="2400" dirty="0" smtClean="0">
                <a:cs typeface="+mj-cs"/>
              </a:rPr>
              <a:t>هفته </a:t>
            </a:r>
            <a:r>
              <a:rPr lang="fa-IR" sz="2400" dirty="0" smtClean="0">
                <a:cs typeface="+mj-cs"/>
              </a:rPr>
              <a:t>حداقل 4 شب رختخواب خود راخیس میکند.</a:t>
            </a:r>
            <a:endParaRPr lang="fa-IR" sz="2400" dirty="0" smtClean="0">
              <a:cs typeface="+mj-cs"/>
            </a:endParaRPr>
          </a:p>
          <a:p>
            <a:pPr marL="0" indent="0">
              <a:buNone/>
            </a:pPr>
            <a:r>
              <a:rPr lang="fa-IR" sz="2400" dirty="0" smtClean="0">
                <a:cs typeface="+mj-cs"/>
              </a:rPr>
              <a:t>مادر </a:t>
            </a:r>
            <a:r>
              <a:rPr lang="fa-IR" sz="2400" dirty="0" smtClean="0">
                <a:cs typeface="+mj-cs"/>
              </a:rPr>
              <a:t>ارتباطی بین</a:t>
            </a:r>
            <a:r>
              <a:rPr lang="fa-IR" sz="2400" dirty="0">
                <a:cs typeface="+mj-cs"/>
              </a:rPr>
              <a:t>م</a:t>
            </a:r>
            <a:r>
              <a:rPr lang="fa-IR" sz="2400" dirty="0" smtClean="0">
                <a:cs typeface="+mj-cs"/>
              </a:rPr>
              <a:t> غذاخوردن و نوشیدن مایعات وشب ادراری پیدا </a:t>
            </a:r>
            <a:endParaRPr lang="fa-IR" sz="2400" dirty="0" smtClean="0">
              <a:cs typeface="+mj-cs"/>
            </a:endParaRPr>
          </a:p>
          <a:p>
            <a:pPr marL="0" indent="0">
              <a:buNone/>
            </a:pPr>
            <a:r>
              <a:rPr lang="fa-IR" sz="2400" smtClean="0">
                <a:cs typeface="+mj-cs"/>
              </a:rPr>
              <a:t>نکرده است</a:t>
            </a:r>
            <a:endParaRPr lang="fa-IR" sz="2400" dirty="0" smtClean="0">
              <a:cs typeface="+mj-cs"/>
            </a:endParaRPr>
          </a:p>
          <a:p>
            <a:pPr marL="0" indent="0">
              <a:buNone/>
            </a:pPr>
            <a:r>
              <a:rPr lang="fa-IR" sz="2400" dirty="0" smtClean="0">
                <a:cs typeface="+mj-cs"/>
              </a:rPr>
              <a:t>واز حدود یکماه پیش جهت درمان به پزشک مراجعه کرده واقداماتی انجام داده </a:t>
            </a:r>
          </a:p>
          <a:p>
            <a:pPr marL="0" indent="0">
              <a:buNone/>
            </a:pPr>
            <a:r>
              <a:rPr lang="fa-IR" sz="2400" dirty="0" smtClean="0">
                <a:cs typeface="+mj-cs"/>
              </a:rPr>
              <a:t>ولی همچنان مشکل مرتفع نشده است. </a:t>
            </a:r>
            <a:endParaRPr lang="fa-IR" sz="2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149097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178676"/>
            <a:ext cx="8534400" cy="6579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a-IR" dirty="0" smtClean="0"/>
              <a:t>کودک فرزند پنجم از یک خانواده ی دارای 6 فرزند است.</a:t>
            </a:r>
          </a:p>
          <a:p>
            <a:pPr marL="0" indent="0">
              <a:buNone/>
            </a:pPr>
            <a:r>
              <a:rPr lang="fa-IR" dirty="0" smtClean="0"/>
              <a:t>حاصل </a:t>
            </a:r>
            <a:r>
              <a:rPr lang="en-US" dirty="0" smtClean="0"/>
              <a:t>NVD</a:t>
            </a:r>
            <a:r>
              <a:rPr lang="fa-IR" dirty="0" smtClean="0"/>
              <a:t> با وزن هنگام تولد 3200 گرم است.</a:t>
            </a:r>
          </a:p>
          <a:p>
            <a:pPr marL="0" indent="0">
              <a:buNone/>
            </a:pPr>
            <a:r>
              <a:rPr lang="fa-IR" dirty="0" smtClean="0"/>
              <a:t>به گفته مادر در ابتدای تولد دچار زردی شده که به مرور زمان برطرف شده است </a:t>
            </a:r>
          </a:p>
          <a:p>
            <a:pPr marL="0" indent="0">
              <a:buNone/>
            </a:pPr>
            <a:r>
              <a:rPr lang="fa-IR" dirty="0" smtClean="0"/>
              <a:t>ونیاز به اقدام خاصی نداشته.</a:t>
            </a:r>
          </a:p>
          <a:p>
            <a:pPr marL="0" indent="0">
              <a:buNone/>
            </a:pPr>
            <a:r>
              <a:rPr lang="fa-IR" dirty="0" smtClean="0"/>
              <a:t>تا 6 ماهگی فقط از شیر مادر وتا 2 سالگی از غذای کمکی وشیر مادر تغذیه کرده است.</a:t>
            </a:r>
          </a:p>
          <a:p>
            <a:pPr marL="0" indent="0">
              <a:buNone/>
            </a:pPr>
            <a:r>
              <a:rPr lang="fa-IR" dirty="0" smtClean="0"/>
              <a:t>مراقبتهای بهداشتی بیمار در مرکز بهداشت صورت گرفته وکلیه ی </a:t>
            </a:r>
          </a:p>
          <a:p>
            <a:pPr marL="0" indent="0">
              <a:buNone/>
            </a:pPr>
            <a:r>
              <a:rPr lang="fa-IR" dirty="0" smtClean="0"/>
              <a:t>واکسیناسیونها در زمان مناسب انجام شده است. سابقه ی ابتلا به آبله مرغان </a:t>
            </a:r>
          </a:p>
          <a:p>
            <a:pPr marL="0" indent="0">
              <a:buNone/>
            </a:pPr>
            <a:r>
              <a:rPr lang="fa-IR" dirty="0" smtClean="0"/>
              <a:t>در سال گذشته را ذکر میکند که بطور همزمان خواهر بزرگتر  بیمار هم مبتلا شده است.</a:t>
            </a:r>
          </a:p>
          <a:p>
            <a:pPr marL="0" indent="0">
              <a:buNone/>
            </a:pPr>
            <a:r>
              <a:rPr lang="fa-IR" dirty="0" smtClean="0"/>
              <a:t>در یک سالگی راه رفتن را آموخته و به گفته ی مادرش مراحل رشد طبیعی </a:t>
            </a:r>
          </a:p>
          <a:p>
            <a:pPr marL="0" indent="0">
              <a:buNone/>
            </a:pPr>
            <a:r>
              <a:rPr lang="fa-IR" dirty="0" smtClean="0"/>
              <a:t>داشته است.</a:t>
            </a:r>
          </a:p>
          <a:p>
            <a:pPr marL="0" indent="0">
              <a:buNone/>
            </a:pPr>
            <a:r>
              <a:rPr lang="fa-IR" dirty="0" smtClean="0"/>
              <a:t>سابقه شب ادراری در پدر و مادر و خواهر وبرادر ذکر نمیشود.</a:t>
            </a:r>
          </a:p>
          <a:p>
            <a:pPr marL="0" indent="0">
              <a:buNone/>
            </a:pPr>
            <a:r>
              <a:rPr lang="fa-IR" dirty="0" smtClean="0"/>
              <a:t>پدر ومادر بیمار دارای نسبت فامیلی( دختر دایی وپسر عمه ) میباشند.</a:t>
            </a:r>
          </a:p>
          <a:p>
            <a:pPr marL="0" indent="0">
              <a:buNone/>
            </a:pPr>
            <a:r>
              <a:rPr lang="fa-IR" dirty="0" smtClean="0"/>
              <a:t> 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606673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1229710"/>
            <a:ext cx="9742050" cy="2764221"/>
          </a:xfrm>
        </p:spPr>
        <p:txBody>
          <a:bodyPr/>
          <a:lstStyle/>
          <a:p>
            <a:pPr marL="0" indent="0">
              <a:buNone/>
            </a:pPr>
            <a:r>
              <a:rPr lang="fa-IR" sz="2400" dirty="0" smtClean="0"/>
              <a:t>کودک هیچگونه دارویی مصرف نمیکند وسابقه مصرف دارو در گذشته </a:t>
            </a:r>
          </a:p>
          <a:p>
            <a:pPr marL="0" indent="0">
              <a:buNone/>
            </a:pPr>
            <a:r>
              <a:rPr lang="fa-IR" sz="2400" dirty="0" smtClean="0"/>
              <a:t>رانیزذکر نمیکند.</a:t>
            </a:r>
          </a:p>
          <a:p>
            <a:pPr marL="0" indent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793728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378373"/>
            <a:ext cx="10099402" cy="5885794"/>
          </a:xfrm>
        </p:spPr>
        <p:txBody>
          <a:bodyPr/>
          <a:lstStyle/>
          <a:p>
            <a:pPr marL="0" indent="0">
              <a:buNone/>
            </a:pPr>
            <a:r>
              <a:rPr lang="fa-IR" dirty="0" smtClean="0"/>
              <a:t>پدر بیمار آقای 42 ساله دارای شغل آزاد( بنای ساختمان ) وتحصیلات سیکل </a:t>
            </a:r>
          </a:p>
          <a:p>
            <a:pPr marL="0" indent="0">
              <a:buNone/>
            </a:pPr>
            <a:r>
              <a:rPr lang="fa-IR" dirty="0" smtClean="0"/>
              <a:t>بوده واز 36 سالگی مبتلا به دیابت میباشد.</a:t>
            </a:r>
          </a:p>
          <a:p>
            <a:pPr marL="0" indent="0">
              <a:buNone/>
            </a:pPr>
            <a:r>
              <a:rPr lang="fa-IR" dirty="0" smtClean="0"/>
              <a:t>مادر بیمار 35 ساله وخاندار باتحصیلات ابتدایی است و بیماری خاصی ندارد.</a:t>
            </a:r>
          </a:p>
          <a:p>
            <a:pPr marL="0" indent="0">
              <a:buNone/>
            </a:pPr>
            <a:r>
              <a:rPr lang="fa-IR" dirty="0" smtClean="0"/>
              <a:t>پدر ومادر هر دو اهل تبریز وآذری زبان بوده واز 12 سال پیش به دلایل شغلی </a:t>
            </a:r>
          </a:p>
          <a:p>
            <a:pPr marL="0" indent="0">
              <a:buNone/>
            </a:pPr>
            <a:r>
              <a:rPr lang="fa-IR" dirty="0" smtClean="0"/>
              <a:t>به تهران مهاجرت کرده ودر منزل استیجاری دو خوابه زندگی میکنند.</a:t>
            </a:r>
          </a:p>
          <a:p>
            <a:pPr marL="0" indent="0">
              <a:buNone/>
            </a:pPr>
            <a:r>
              <a:rPr lang="fa-IR" dirty="0" smtClean="0"/>
              <a:t>کودک از نظر مادر از ابتدا خجالتی و کم رو و آرام وبی درد سر بوده وتا 5 سالگی </a:t>
            </a:r>
          </a:p>
          <a:p>
            <a:pPr marL="0" indent="0">
              <a:buNone/>
            </a:pPr>
            <a:r>
              <a:rPr lang="fa-IR" dirty="0" smtClean="0"/>
              <a:t>در بستر پدر ومادر میخوابیده.</a:t>
            </a:r>
          </a:p>
          <a:p>
            <a:pPr marL="0" indent="0">
              <a:buNone/>
            </a:pPr>
            <a:r>
              <a:rPr lang="fa-IR" dirty="0" smtClean="0"/>
              <a:t>مادربزرگ مادری بیمار حدود 40 روز پیش بعلت ابتلا به کرونا فوت شده است.</a:t>
            </a:r>
          </a:p>
          <a:p>
            <a:pPr marL="0" indent="0">
              <a:buNone/>
            </a:pPr>
            <a:endParaRPr lang="fa-IR" dirty="0"/>
          </a:p>
          <a:p>
            <a:pPr marL="0" indent="0">
              <a:buNone/>
            </a:pPr>
            <a:endParaRPr lang="fa-IR" dirty="0" smtClean="0"/>
          </a:p>
          <a:p>
            <a:pPr marL="0" indent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633007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7991" y="178676"/>
            <a:ext cx="10477774" cy="66793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a-IR" dirty="0" smtClean="0"/>
              <a:t>بیمارپسربچه ای است که در کنار مادر ایستاده</a:t>
            </a:r>
            <a:r>
              <a:rPr lang="en-US" dirty="0" smtClean="0"/>
              <a:t>,</a:t>
            </a:r>
            <a:r>
              <a:rPr lang="fa-IR" dirty="0" smtClean="0"/>
              <a:t> ماسک زده وسخت با پزشک ارتباط میگیرد.</a:t>
            </a:r>
          </a:p>
          <a:p>
            <a:pPr marL="0" indent="0">
              <a:buNone/>
            </a:pPr>
            <a:r>
              <a:rPr lang="fa-IR" dirty="0" smtClean="0"/>
              <a:t>در معاینه ی سرو گردن</a:t>
            </a:r>
            <a:r>
              <a:rPr lang="en-US" dirty="0" smtClean="0"/>
              <a:t>,</a:t>
            </a:r>
            <a:r>
              <a:rPr lang="fa-IR" dirty="0" smtClean="0"/>
              <a:t> نکته ی خاصی مشاهده نمیشود.</a:t>
            </a:r>
          </a:p>
          <a:p>
            <a:pPr marL="0" indent="0">
              <a:buNone/>
            </a:pPr>
            <a:r>
              <a:rPr lang="fa-IR" dirty="0" smtClean="0"/>
              <a:t>اسکلرا مختصر </a:t>
            </a:r>
            <a:r>
              <a:rPr lang="en-US" dirty="0" smtClean="0"/>
              <a:t>Pale</a:t>
            </a:r>
            <a:r>
              <a:rPr lang="fa-IR" dirty="0" smtClean="0"/>
              <a:t> به نظر میرسید. ایکتریک ویا سیاتونیک نیست. تیرئید در خط وسط و دارای </a:t>
            </a:r>
          </a:p>
          <a:p>
            <a:pPr marL="0" indent="0">
              <a:buNone/>
            </a:pPr>
            <a:r>
              <a:rPr lang="fa-IR" dirty="0" smtClean="0"/>
              <a:t>سایز و قوام نرمال میباشد. در سمع قلب </a:t>
            </a:r>
            <a:r>
              <a:rPr lang="en-US" dirty="0" smtClean="0"/>
              <a:t>S1</a:t>
            </a:r>
            <a:r>
              <a:rPr lang="en-US" dirty="0"/>
              <a:t> </a:t>
            </a:r>
            <a:r>
              <a:rPr lang="fa-IR" dirty="0"/>
              <a:t> </a:t>
            </a:r>
            <a:r>
              <a:rPr lang="fa-IR" dirty="0" smtClean="0"/>
              <a:t>و </a:t>
            </a:r>
            <a:r>
              <a:rPr lang="en-US" dirty="0" smtClean="0"/>
              <a:t>S2</a:t>
            </a:r>
            <a:r>
              <a:rPr lang="fa-IR" dirty="0" smtClean="0"/>
              <a:t> مسموع است بدون سوفل یا صدای اضافه.</a:t>
            </a:r>
          </a:p>
          <a:p>
            <a:pPr marL="0" indent="0">
              <a:buNone/>
            </a:pPr>
            <a:r>
              <a:rPr lang="fa-IR" dirty="0" smtClean="0"/>
              <a:t>سمع ریه </a:t>
            </a:r>
            <a:r>
              <a:rPr lang="en-US" dirty="0" smtClean="0"/>
              <a:t>Clear</a:t>
            </a:r>
            <a:r>
              <a:rPr lang="fa-IR" dirty="0" smtClean="0"/>
              <a:t> است. شکم نرم است. ارگانومگالی و تندرنس در هیپوگاستر ندارد. </a:t>
            </a:r>
          </a:p>
          <a:p>
            <a:pPr marL="0" indent="0">
              <a:buNone/>
            </a:pPr>
            <a:r>
              <a:rPr lang="fa-IR" dirty="0" smtClean="0"/>
              <a:t>در معاینه های ژنیتال</a:t>
            </a:r>
            <a:r>
              <a:rPr lang="en-US" dirty="0" smtClean="0"/>
              <a:t>,</a:t>
            </a:r>
            <a:r>
              <a:rPr lang="fa-IR" dirty="0" smtClean="0"/>
              <a:t> بیضه ها در محل خود لمس میشود. در سن 6 ماهگی ختنه شده است</a:t>
            </a:r>
          </a:p>
          <a:p>
            <a:pPr marL="0" indent="0">
              <a:buNone/>
            </a:pPr>
            <a:r>
              <a:rPr lang="fa-IR" dirty="0" smtClean="0"/>
              <a:t>ونکته ی پاتولوژیکی دیده نمیشود. اندامها قرینه و دارای </a:t>
            </a:r>
            <a:r>
              <a:rPr lang="en-US" dirty="0" smtClean="0"/>
              <a:t>Force</a:t>
            </a:r>
            <a:r>
              <a:rPr lang="fa-IR" dirty="0" smtClean="0"/>
              <a:t> نرمال هستند.</a:t>
            </a:r>
          </a:p>
          <a:p>
            <a:pPr marL="0" indent="0">
              <a:buNone/>
            </a:pPr>
            <a:r>
              <a:rPr lang="fa-IR" dirty="0" smtClean="0"/>
              <a:t>ستون فقرات </a:t>
            </a:r>
            <a:r>
              <a:rPr lang="en-US" dirty="0" smtClean="0"/>
              <a:t>Intact</a:t>
            </a:r>
            <a:r>
              <a:rPr lang="fa-IR" dirty="0" smtClean="0"/>
              <a:t> بوده و نکته ی پاتولوژیکی ندارد.</a:t>
            </a:r>
          </a:p>
          <a:p>
            <a:pPr marL="0" indent="0">
              <a:buNone/>
            </a:pPr>
            <a:r>
              <a:rPr lang="fa-IR" dirty="0" smtClean="0"/>
              <a:t>سابقه ای از علایم گوارشی(اسهال یایبوست) را ذکر نمیکند.</a:t>
            </a:r>
          </a:p>
          <a:p>
            <a:pPr marL="0" indent="0" algn="l">
              <a:buNone/>
            </a:pPr>
            <a:r>
              <a:rPr lang="en-US" dirty="0" err="1" smtClean="0">
                <a:solidFill>
                  <a:schemeClr val="tx1">
                    <a:lumMod val="95000"/>
                  </a:schemeClr>
                </a:solidFill>
              </a:rPr>
              <a:t>Bp</a:t>
            </a:r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: 90/p</a:t>
            </a:r>
          </a:p>
          <a:p>
            <a:pPr marL="0" indent="0" algn="l">
              <a:buNone/>
            </a:pPr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RR:20</a:t>
            </a:r>
          </a:p>
          <a:p>
            <a:pPr marL="0" indent="0" algn="l">
              <a:buNone/>
            </a:pPr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PR:115</a:t>
            </a:r>
          </a:p>
          <a:p>
            <a:pPr marL="0" indent="0" algn="l">
              <a:buNone/>
            </a:pPr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T:36.7</a:t>
            </a:r>
            <a:r>
              <a:rPr lang="fa-IR" dirty="0" smtClean="0"/>
              <a:t> </a:t>
            </a:r>
          </a:p>
          <a:p>
            <a:pPr marL="0" indent="0" algn="l">
              <a:buNone/>
            </a:pPr>
            <a:endParaRPr lang="fa-IR" dirty="0" smtClean="0">
              <a:solidFill>
                <a:schemeClr val="tx1">
                  <a:lumMod val="95000"/>
                </a:schemeClr>
              </a:solidFill>
            </a:endParaRPr>
          </a:p>
          <a:p>
            <a:pPr marL="0" indent="0">
              <a:buNone/>
            </a:pPr>
            <a:endParaRPr lang="fa-IR" dirty="0" smtClean="0">
              <a:solidFill>
                <a:schemeClr val="tx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500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9742050" cy="6040821"/>
          </a:xfrm>
        </p:spPr>
        <p:txBody>
          <a:bodyPr/>
          <a:lstStyle/>
          <a:p>
            <a:pPr marL="0" indent="0">
              <a:buNone/>
            </a:pPr>
            <a:r>
              <a:rPr lang="fa-IR" dirty="0" smtClean="0"/>
              <a:t>در آزمایش ادرار که توسط پزشک قبلی درخواست شده است نکته ای یافت نمیشود.</a:t>
            </a:r>
          </a:p>
          <a:p>
            <a:pPr marL="0" indent="0">
              <a:buNone/>
            </a:pPr>
            <a:r>
              <a:rPr lang="fa-IR" dirty="0" smtClean="0"/>
              <a:t>کشت ادرار هنوز آماده نشده است.</a:t>
            </a:r>
          </a:p>
          <a:p>
            <a:pPr marL="0" indent="0">
              <a:buNone/>
            </a:pPr>
            <a:r>
              <a:rPr lang="fa-IR" dirty="0" smtClean="0"/>
              <a:t>توصیه به انجام سونوگرافی کلیه ومجاری ادرار و مثانه شده که هنوز انجام نداده است.</a:t>
            </a:r>
          </a:p>
          <a:p>
            <a:pPr marL="0" indent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131574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841" y="199698"/>
            <a:ext cx="10300137" cy="4204136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/>
              <a:t>Problem list:</a:t>
            </a:r>
            <a:endParaRPr lang="fa-IR" sz="4000" dirty="0" smtClean="0"/>
          </a:p>
          <a:p>
            <a:pPr marL="0" indent="0">
              <a:buNone/>
            </a:pPr>
            <a:r>
              <a:rPr lang="fa-IR" sz="2400" dirty="0" smtClean="0"/>
              <a:t>پسر بچه ی 6 ساله با شب ادراری ثانویه.</a:t>
            </a:r>
          </a:p>
          <a:p>
            <a:pPr marL="0" indent="0">
              <a:buNone/>
            </a:pP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3956315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</TotalTime>
  <Words>581</Words>
  <Application>Microsoft Office PowerPoint</Application>
  <PresentationFormat>Widescreen</PresentationFormat>
  <Paragraphs>58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2  Arshia</vt:lpstr>
      <vt:lpstr>2  Majid Shadow</vt:lpstr>
      <vt:lpstr>Century Gothic</vt:lpstr>
      <vt:lpstr>Tahoma</vt:lpstr>
      <vt:lpstr>Wingdings 3</vt:lpstr>
      <vt:lpstr>Slice</vt:lpstr>
      <vt:lpstr>بسم الله الرحمن الرحیم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عفونت سیستم ادراری دیابت یبوست ناهنجاریهای سساختاری آناتومیکی عفونت کرمک مشکلات نورولوژیک نوشیدن آب ومایعات به مقدار زیاد الگوی خواب استرس صرع و... </vt:lpstr>
      <vt:lpstr>باتشکر از توجه شما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user</dc:creator>
  <cp:lastModifiedBy>SEPEHR</cp:lastModifiedBy>
  <cp:revision>24</cp:revision>
  <dcterms:created xsi:type="dcterms:W3CDTF">2020-07-31T19:33:57Z</dcterms:created>
  <dcterms:modified xsi:type="dcterms:W3CDTF">2020-07-31T18:19:23Z</dcterms:modified>
</cp:coreProperties>
</file>